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sldIdLst>
    <p:sldId id="256" r:id="rId2"/>
    <p:sldId id="295" r:id="rId3"/>
    <p:sldId id="335" r:id="rId4"/>
    <p:sldId id="332" r:id="rId5"/>
    <p:sldId id="296" r:id="rId6"/>
    <p:sldId id="339" r:id="rId7"/>
    <p:sldId id="261" r:id="rId8"/>
    <p:sldId id="365" r:id="rId9"/>
    <p:sldId id="333" r:id="rId10"/>
    <p:sldId id="289" r:id="rId11"/>
    <p:sldId id="308" r:id="rId12"/>
    <p:sldId id="336" r:id="rId13"/>
    <p:sldId id="337" r:id="rId14"/>
    <p:sldId id="338" r:id="rId15"/>
    <p:sldId id="340" r:id="rId16"/>
    <p:sldId id="342" r:id="rId17"/>
    <p:sldId id="341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9" r:id="rId26"/>
    <p:sldId id="362" r:id="rId27"/>
    <p:sldId id="350" r:id="rId28"/>
    <p:sldId id="351" r:id="rId29"/>
    <p:sldId id="352" r:id="rId30"/>
    <p:sldId id="353" r:id="rId31"/>
    <p:sldId id="354" r:id="rId32"/>
    <p:sldId id="357" r:id="rId33"/>
    <p:sldId id="355" r:id="rId34"/>
    <p:sldId id="356" r:id="rId35"/>
    <p:sldId id="358" r:id="rId36"/>
    <p:sldId id="381" r:id="rId37"/>
    <p:sldId id="292" r:id="rId38"/>
    <p:sldId id="361" r:id="rId39"/>
    <p:sldId id="363" r:id="rId40"/>
    <p:sldId id="366" r:id="rId41"/>
    <p:sldId id="367" r:id="rId42"/>
    <p:sldId id="368" r:id="rId43"/>
    <p:sldId id="369" r:id="rId44"/>
    <p:sldId id="300" r:id="rId45"/>
    <p:sldId id="373" r:id="rId46"/>
    <p:sldId id="371" r:id="rId47"/>
    <p:sldId id="374" r:id="rId48"/>
    <p:sldId id="375" r:id="rId49"/>
    <p:sldId id="376" r:id="rId50"/>
    <p:sldId id="377" r:id="rId51"/>
    <p:sldId id="378" r:id="rId52"/>
    <p:sldId id="360" r:id="rId53"/>
    <p:sldId id="379" r:id="rId54"/>
    <p:sldId id="326" r:id="rId55"/>
    <p:sldId id="330" r:id="rId56"/>
    <p:sldId id="298" r:id="rId57"/>
    <p:sldId id="310" r:id="rId58"/>
  </p:sldIdLst>
  <p:sldSz cx="12192000" cy="6858000"/>
  <p:notesSz cx="6858000" cy="9144000"/>
  <p:embeddedFontLst>
    <p:embeddedFont>
      <p:font typeface="Fira Code" panose="020B0809050000020004" pitchFamily="49" charset="0"/>
      <p:regular r:id="rId60"/>
      <p:bold r:id="rId61"/>
    </p:embeddedFont>
    <p:embeddedFont>
      <p:font typeface="Fira Sans" panose="020B0503050000020004" pitchFamily="34" charset="0"/>
      <p:regular r:id="rId62"/>
      <p:bold r:id="rId63"/>
      <p:italic r:id="rId64"/>
      <p:boldItalic r:id="rId65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weeks -&gt; </a:t>
            </a:r>
            <a:r>
              <a:rPr lang="en-US"/>
              <a:t>5 minutes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673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410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8261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6800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sourceCpp%28%2522my_cpp_function.cpp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8130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%2523%2520A%2520tibble%253A%25202%2520x%252013%250A%2520%2520expression%2520%2520%2520%2520%2520%2520min%2520%2520median%2520%2560itr%252Fsec%2560%2520mem_alloc%2520%2560gc%252Fsec%2560%2520n_itr%2520%2520n_gc%2520total_time%2520result%250A%2520%2520%253Cbch%253Aexpr%253E%2520%253Cbch%253Atm%253E%2520%253Cbch%253At%253E%2520%2520%2520%2520%2520%253Cdbl%253E%2520%253Cbch%253Abyt%253E%2520%2520%2520%2520%253Cdbl%253E%2520%253Cint%253E%2520%253Cdbl%253E%2520%2520%2520%253Cbch%253Atm%253E%2520%253Clist%253E%250A1%2520r%2520%2520%2520%2520%2520%2520%2520%2520%2520%2520%2520724.2ms%2520724.2ms%2520%2520%2520%2520%2520%25201.38%2520%2520%2520%25204.76MB%2520%2520%2520%2520%25205.52%2520%2520%2520%2520%25201%2520%2520%2520%2520%25204%2520%2520%2520%2520%2520%2520724ms%2520%253CNULL%253E%250A2%2520cpp%2520%2520%2520%2520%2520%2520%2520%2520%2520%252065.6ms%2520%252071.2ms%2520%2520%2520%2520%252013.8%2520%2520%2520%252041.42MB%2520%2520%2520%252011.9%2520%2520%2520%2520%2520%25207%2520%2520%2520%2520%25206%2520%2520%2520%2520%2520%2520506ms%2520%253CNULL%253E%250A%2523%2520...%2520with%25203%2520more%2520variables%253A%2520memory%2520%253Clist%253E%252C%2520time%2520%253Clist%253E%252C%2520gc%2520%253Clist%253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43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55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253E%2520%2520%255B1%255D%2520%2522this%2520is%2520iteration%25201%2522%2520%2520%2520%2522this%2520is%2520iteration%25202%2522%2520%2520%2520%2522this%2520is%2520iteration%25203%2522%2520%2520%250A%2523%253E%2520%2520%255B4%255D%2520%2522this%2520is%2520iteration%25204%2522%2520%2520%2520%2522this%2520is%2520iteration%25205%2522%2520%2520%2520%2522this%2520is%2520iteration%25206%2522%2520%2520%250A%2523%253E%2520%2520%255B7%255D%2520%2522this%2520is%2520iteration%25207%2522%2520%2520%2520%2522this%2520is%2520iteration%25208%2522%2520%2520%2520%2522this%2520is%2520iteration%25209%2522%2520%2520%250A%2523%253E%2520%255B10%255D%2520%2522this%2520is%2520iteration%252010%2522%2520%2520%2522this%2520is%2520iteration%252011%2522%2520%2520%2522this%2520is%2520iteration%252012%2522%2520%250A%2523%253E%2520%255B13%255D%2520%2522this%2520is%2520iteration%252013%2522%2520%2520%2522this%2520is%2520iteration%252014%2522%2520%2520%2522this%2520is%2520iteration%252015%2522%2520%250A%2523%253E%2520%255B16%255D%2520%2522this%2520is%2520iteration%252016%2522%2520%2520%2522this%2520is%2520iteration%252017%2522%2520%2520%2522this%2520is%2520iteration%252018%2522%2520%250A%2523%253E%2520%255B19%255D%2520%2522this%2520is%2520iteration%252019%2522%2520%2520%2522this%2520is%2520iteration%252020%2522%2520%2520%2522this%2520is%2520iteration%252021%2522%2520%250A%2523%253E%2520...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743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auto&amp;width=680&amp;ds=true&amp;dsyoff=13px&amp;dsblur=33px&amp;wc=false&amp;wa=true&amp;pv=79px&amp;ph=76px&amp;ln=false&amp;fl=1&amp;fm=Fira+Code&amp;fs=14px&amp;lh=133%25&amp;si=false&amp;es=2x&amp;wm=false&amp;code=child_a%2520%253C-%2520function%28sand%29%2520sand%2520%252B%2520runif%281%252C%25200%252C%25200.1%29%250Achild_b%2520%253C-%2520function%28sand%29%2520if%2520%28sand%2520%253E%25200.95%29%2520runif%281%252C%25200.05%252C%25200.2%29%2520else%2520sand%250A%250Asand_vec%2520%253C-%2520numeric%28100%29%250Asand_vec%255B1%255D%2520%253C-%25200.5%250Afor%2520%28i%2520in%25202%253A100%29%2520%257B%250A%2520%2520sand_vec%255Bi%255D%2520%253C-%2520child_a%28sand_vec%255Bi-1%255D%29%250A%2520%2520sand_vec%255Bi%255D%2520%253C-%2520child_b%28sand_vec%255Bi%255D%29%250A%257D%250Aplot%28sand_vec%252C%2520type%2520%253D%2520%2522l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828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 behaviour leads to macro phenomena. Might be interested in distribution of speed of bucket filling, or in distribution of maximum of bucket, or in time to half-full, or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506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in-group%2520preference%250ABa%2520%253C-%25200.5%250A%250A%2523%2520initialize%2520population%250Apop%2520%253C-%2520init_population%28c%280.5%252C%25200.5%29%29%250A%250A%2523%2520occupation%2520matrix%250AM%2520%253C-%2520matrix%28data%2520%253D%2520pop%252C%2520nrow%2520%253D%2520N%29%250A%250A%2523%2520happiness%2520matrix%250AH%2520%253C-%2520matrix%28data%2520%253D%2520FALSE%252C%2520nrow%2520%253D%2520N%252C%2520ncol%2520%253D%2520N%29%250A%250A%2523%2520run%2520for%252050%2520iterations%250Afor%2520%28i%2520in%25201%253A50%29%2520%257B%250A%2520%2520H%2520%253C-%2520compute_happiness%28M%252C%2520Ba%29%250A%2520%2520M%2520%253C-%2520move_agents%28M%252C%2520H%29%250A%257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27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init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490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124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99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3237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50 </a:t>
            </a:r>
            <a:r>
              <a:rPr lang="en-GB" dirty="0" err="1"/>
              <a:t>iters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415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26/09/2024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77%2F174569162096964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km37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Supercomputing with R </a:t>
            </a:r>
            <a:r>
              <a:rPr lang="en-GB" sz="5400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part 2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Agent-based model of all neighbourhoods in the Netherlands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Computational limits in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social science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Experimental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Design experiment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 experiment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Analyze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results (perform statistical test)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found effect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Observational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Collect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statistical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4193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Computational research in soc. sci.?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generative /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Generate data from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(compare computational model data with real data)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conclusions about computational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167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Psych trend: theory construction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25969" y="2039815"/>
            <a:ext cx="8727834" cy="418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A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formal model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captures the principles of the explanatory theory in a set of equations or rules (as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in a computer program or simulation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).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The theorist can then examine whether the theory, as implemented in the formal model, does in fact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generate the phenomena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 as a matter of course, either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a simulation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study or through analytic derivations.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Borsboom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(2021), Theory Construction Methodology: A Practical Framework for Building Theories in Psychology </a:t>
            </a:r>
            <a:r>
              <a:rPr lang="en-US" sz="1800" i="1" dirty="0"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doi.org/10.1177/1745691620969647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i="1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6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46" y="365129"/>
            <a:ext cx="9634507" cy="567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67634-8A77-3640-0A6D-3B46456C6349}"/>
              </a:ext>
            </a:extLst>
          </p:cNvPr>
          <p:cNvSpPr txBox="1"/>
          <p:nvPr/>
        </p:nvSpPr>
        <p:spPr>
          <a:xfrm>
            <a:off x="58615" y="6431520"/>
            <a:ext cx="927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Robinaugh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(2019), A Computational Model of Panic Disorder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10.31234/osf.io/km37w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0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128" y="1182171"/>
            <a:ext cx="8513744" cy="56758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0F62D2-DF08-DBEA-45A1-0B549D3B9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 more parameter settings?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54FA0-0E6A-14EF-B883-AF703F3661B0}"/>
              </a:ext>
            </a:extLst>
          </p:cNvPr>
          <p:cNvSpPr txBox="1"/>
          <p:nvPr/>
        </p:nvSpPr>
        <p:spPr>
          <a:xfrm>
            <a:off x="58615" y="6431520"/>
            <a:ext cx="1200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(this is not real, just for illustration)</a:t>
            </a:r>
          </a:p>
        </p:txBody>
      </p:sp>
    </p:spTree>
    <p:extLst>
      <p:ext uri="{BB962C8B-B14F-4D97-AF65-F5344CB8AC3E}">
        <p14:creationId xmlns:p14="http://schemas.microsoft.com/office/powerpoint/2010/main" val="342203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Used in economics, sociology, ecology, finance, spatial planning, social psychology, and more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who interact in an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Each agent has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rules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based on theory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Simulating the system means applying these rules repeatedly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Then you can investigate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69315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7" name="Content Placeholder 6" descr="A group of kids playing in the snow&#10;&#10;Description automatically generated with low confidence">
            <a:extLst>
              <a:ext uri="{FF2B5EF4-FFF2-40B4-BE49-F238E27FC236}">
                <a16:creationId xmlns:a16="http://schemas.microsoft.com/office/drawing/2014/main" id="{8C3D8F37-0A8A-4CC8-AAC0-6999F434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15998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0C2F98-A379-3202-B26B-437864B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11" y="1825625"/>
            <a:ext cx="9083978" cy="4351338"/>
          </a:xfrm>
        </p:spPr>
      </p:pic>
    </p:spTree>
    <p:extLst>
      <p:ext uri="{BB962C8B-B14F-4D97-AF65-F5344CB8AC3E}">
        <p14:creationId xmlns:p14="http://schemas.microsoft.com/office/powerpoint/2010/main" val="85106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Background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PhD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Statistics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(UU)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Structural Equation Models, high-dimensional data, regularization &amp; penalization, algorithms &amp; optimization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UU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Human Data Science group, teaching Data Science master courses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5DB2B44-C946-D54F-DD77-A23B0AE1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5" y="965200"/>
            <a:ext cx="8417170" cy="56114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523195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Computational methods used by social scientists to formalize &amp; investigate theories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Simulation from computational models to inspect phenomena following from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 this for different parameter settings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(2) and (3) may take a long time -&gt; computational limits reached!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236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Schelling’s model of segregation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2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5720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Famous example of ABM in social behaviour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What are the causes of de facto segregation in society?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Theoretical / formal model of population dynamics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as an agent-based model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Conclusions drawn based on phenomena resulting from this model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Environment: two-dimensional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belong to one of two groups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want to live close to others like themselves 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have preference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b="1" i="1" baseline="-2500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 for the proportion of neighbours like them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B &lt;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then move to random free location on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Else stay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7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40D8300-A47D-0E88-680D-B8D3B7E0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1" y="660338"/>
            <a:ext cx="7455878" cy="6681912"/>
          </a:xfrm>
        </p:spPr>
      </p:pic>
    </p:spTree>
    <p:extLst>
      <p:ext uri="{BB962C8B-B14F-4D97-AF65-F5344CB8AC3E}">
        <p14:creationId xmlns:p14="http://schemas.microsoft.com/office/powerpoint/2010/main" val="343669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8977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7853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086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EC10D0-D599-33CD-3EF6-C48E28F8F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250" y="1435197"/>
            <a:ext cx="10223500" cy="4978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CC0BB-18E4-4300-4BB1-A451B8443110}"/>
              </a:ext>
            </a:extLst>
          </p:cNvPr>
          <p:cNvSpPr txBox="1"/>
          <p:nvPr/>
        </p:nvSpPr>
        <p:spPr>
          <a:xfrm>
            <a:off x="3048000" y="4503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https://odissei-soda.nl/</a:t>
            </a:r>
          </a:p>
        </p:txBody>
      </p:sp>
    </p:spTree>
    <p:extLst>
      <p:ext uri="{BB962C8B-B14F-4D97-AF65-F5344CB8AC3E}">
        <p14:creationId xmlns:p14="http://schemas.microsoft.com/office/powerpoint/2010/main" val="39432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4899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43315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Micro behaviour: happy or unhappy with current location -&gt; move or stay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Macro phenomenon: how does the distribution of agents over the grid look?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8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4999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Schelling’s finding: for groups of equal size with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≳ 0.33, the system is likely to end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segregated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state</a:t>
            </a:r>
          </a:p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Below that, the system will stay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mixed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/ random state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4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</a:t>
            </a: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Even if there is only a mild in-group preference, the world might still end up very segregated!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(keep assumptions in mind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sym typeface="Wingdings" panose="05000000000000000000" pitchFamily="2" charset="2"/>
              </a:rPr>
              <a:t>)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0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Note: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randomness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 initialization &amp; in movement to different locations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 which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will the system segregate?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Need to run this model many times for different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and compute expectation (average over the iterations)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Monte </a:t>
            </a:r>
            <a:r>
              <a:rPr lang="en-GB" sz="3200" dirty="0" err="1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carlo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simulation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83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Some more parameters you may want to vary:</a:t>
            </a: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distinct populations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Relative population sizes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free spots in the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Neighbour preference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Radius for looking at neighbours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Other extensions…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63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C482D63-1ECD-B284-0875-777E89763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9459" b="6438"/>
          <a:stretch/>
        </p:blipFill>
        <p:spPr>
          <a:xfrm>
            <a:off x="3149058" y="0"/>
            <a:ext cx="589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This will take a long time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the ABM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96599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Relevant experience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Experience with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parallel programming, supercomputing, large simulations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statistics, social sciences, a bit of neuroscience (structural MRI), and a bit of bioinformatics (microarrays, epigenetics)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Native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capable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Python</a:t>
            </a:r>
            <a:b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dabbled in C++, C#, web languages, Julia, and more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Many research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consultations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Strongly advocating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Make everything available all the time!</a:t>
            </a:r>
          </a:p>
          <a:p>
            <a:pPr lvl="0">
              <a:lnSpc>
                <a:spcPct val="120000"/>
              </a:lnSpc>
            </a:pP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Almost no experience with agent-based models!!!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0440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  <p:pic>
        <p:nvPicPr>
          <p:cNvPr id="9" name="Picture 8" descr="A child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656D7B0-F103-137E-17EF-700277C5C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50" y="1690688"/>
            <a:ext cx="6795700" cy="40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5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There isn’t one solution for all types of code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Speeding up slow code takes time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Investigate smarter algorithms for your problem!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you are rewriting your R code, use vectorized &amp; matrix operations where possible (faster than loops!)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 benchmarking to check the speed &amp; memory usage of your functions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(I like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bench::mark()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0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Another step: rewrite in C++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problem, this may yield great speedup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R: </a:t>
            </a:r>
            <a:r>
              <a:rPr lang="en-GB" sz="3200" b="1" dirty="0" err="1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package helps with this</a:t>
            </a:r>
          </a:p>
          <a:p>
            <a:pPr>
              <a:lnSpc>
                <a:spcPct val="100000"/>
              </a:lnSpc>
            </a:pP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FC49E4-18A2-A638-BA97-130D1E9D5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69" y="3960642"/>
            <a:ext cx="6635262" cy="3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0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</a:t>
            </a:r>
            <a:r>
              <a:rPr lang="en-GB" sz="44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Rcpp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speedup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ECABF-E777-60D4-007C-908F4D60C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492"/>
            <a:ext cx="10515600" cy="3483015"/>
          </a:xfrm>
        </p:spPr>
      </p:pic>
    </p:spTree>
    <p:extLst>
      <p:ext uri="{BB962C8B-B14F-4D97-AF65-F5344CB8AC3E}">
        <p14:creationId xmlns:p14="http://schemas.microsoft.com/office/powerpoint/2010/main" val="3737430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69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Many problems are of the “embarrassingly parallel” type</a:t>
            </a:r>
            <a:b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Little to no effort required to separate problem into number of parallel tasks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ABM itself is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parallel: time step 3 requires results from time step 2!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Running the whole ABM several times to average over uncertainty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19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Computers nowadays can do more than one task at a time: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Often: 4 or 8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Bigger computers have 12, 16 or 32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computer, potential speedup of 32 times! </a:t>
            </a:r>
            <a:b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(remember that our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effort gave ~10 times)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 programming is built into R (package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9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6C1E22-7CBF-3189-8297-F8C42FFC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38" y="0"/>
            <a:ext cx="976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you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Write down in one short sentence why you are here / what you hope to learn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parallel programming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810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are working with the Schelling agent-based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Running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with different settings takes a long time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program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itself more efficiently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perform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in parallel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Let’s try it out!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87009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Hands-on session 1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96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19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remainder of today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How to structure R projects for running analyses on a SURF supercomputer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645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remainder of today</a:t>
            </a:r>
            <a:endParaRPr lang="en-GB" sz="1800" kern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464A1B-F227-13D8-2474-D392ADE4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02280"/>
              </p:ext>
            </p:extLst>
          </p:nvPr>
        </p:nvGraphicFramePr>
        <p:xfrm>
          <a:off x="2794000" y="2097992"/>
          <a:ext cx="6604000" cy="3742002"/>
        </p:xfrm>
        <a:graphic>
          <a:graphicData uri="http://schemas.openxmlformats.org/drawingml/2006/table">
            <a:tbl>
              <a:tblPr/>
              <a:tblGrid>
                <a:gridCol w="823869">
                  <a:extLst>
                    <a:ext uri="{9D8B030D-6E8A-4147-A177-3AD203B41FA5}">
                      <a16:colId xmlns:a16="http://schemas.microsoft.com/office/drawing/2014/main" val="1980671427"/>
                    </a:ext>
                  </a:extLst>
                </a:gridCol>
                <a:gridCol w="5780131">
                  <a:extLst>
                    <a:ext uri="{9D8B030D-6E8A-4147-A177-3AD203B41FA5}">
                      <a16:colId xmlns:a16="http://schemas.microsoft.com/office/drawing/2014/main" val="2495226639"/>
                    </a:ext>
                  </a:extLst>
                </a:gridCol>
              </a:tblGrid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Time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Title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4284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:00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computational limits in social science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3519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:45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a parallel agent-based model in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749945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2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30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86103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30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supercomputing with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63684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4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submitting an R array job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99091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5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58362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5</a:t>
                      </a:r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30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combining &amp; </a:t>
                      </a:r>
                      <a:r>
                        <a:rPr lang="en-US" sz="1900" dirty="0" err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analysing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the results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98126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</a:t>
                      </a:r>
                      <a:endParaRPr lang="en-NL" sz="1900" dirty="0">
                        <a:effectLst/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Conclusion &amp; Q&amp;A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981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682DEC4-5326-EFD6-352D-98620EDD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0"/>
            <a:ext cx="5529894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A78DD-7A8F-3158-1202-898B0681F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55197"/>
            <a:ext cx="4007338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1</a:t>
            </a:r>
            <a:endParaRPr lang="en-GB" sz="5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BDB7FB-FA8C-03B5-A768-826BB2BEABD4}"/>
              </a:ext>
            </a:extLst>
          </p:cNvPr>
          <p:cNvSpPr txBox="1">
            <a:spLocks/>
          </p:cNvSpPr>
          <p:nvPr/>
        </p:nvSpPr>
        <p:spPr>
          <a:xfrm>
            <a:off x="838200" y="2766220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2</a:t>
            </a:r>
            <a:endParaRPr lang="en-GB" sz="5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CACBC9-5611-5AB6-F501-4ADC8D900CF2}"/>
              </a:ext>
            </a:extLst>
          </p:cNvPr>
          <p:cNvSpPr txBox="1">
            <a:spLocks/>
          </p:cNvSpPr>
          <p:nvPr/>
        </p:nvSpPr>
        <p:spPr>
          <a:xfrm>
            <a:off x="838200" y="4776817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Lecture 3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37108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C482D63-1ECD-B284-0875-777E8976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9459" b="6438"/>
          <a:stretch/>
        </p:blipFill>
        <p:spPr>
          <a:xfrm>
            <a:off x="3149058" y="0"/>
            <a:ext cx="589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0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2874</Words>
  <Application>Microsoft Office PowerPoint</Application>
  <PresentationFormat>Widescreen</PresentationFormat>
  <Paragraphs>244</Paragraphs>
  <Slides>57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Fira Sans</vt:lpstr>
      <vt:lpstr>Fira Code</vt:lpstr>
      <vt:lpstr>Arial</vt:lpstr>
      <vt:lpstr>Calibri</vt:lpstr>
      <vt:lpstr>Calibri Light</vt:lpstr>
      <vt:lpstr>Office Theme</vt:lpstr>
      <vt:lpstr>PowerPoint Presentation</vt:lpstr>
      <vt:lpstr>About me</vt:lpstr>
      <vt:lpstr>PowerPoint Presentation</vt:lpstr>
      <vt:lpstr>About me</vt:lpstr>
      <vt:lpstr>About you</vt:lpstr>
      <vt:lpstr>The remainder of today</vt:lpstr>
      <vt:lpstr>The remainder of today</vt:lpstr>
      <vt:lpstr>Hands-on 1</vt:lpstr>
      <vt:lpstr>PowerPoint Presentation</vt:lpstr>
      <vt:lpstr>Computational limits in  social science</vt:lpstr>
      <vt:lpstr>Experimental research in soc. sci.</vt:lpstr>
      <vt:lpstr>Observational research in soc. sci.</vt:lpstr>
      <vt:lpstr>Computational research in soc. sci.?</vt:lpstr>
      <vt:lpstr>Psych trend: theory construction</vt:lpstr>
      <vt:lpstr>PowerPoint Presentation</vt:lpstr>
      <vt:lpstr>With more parameter settings?</vt:lpstr>
      <vt:lpstr>Agent-based models</vt:lpstr>
      <vt:lpstr>Agent-based models</vt:lpstr>
      <vt:lpstr>Agent-based models</vt:lpstr>
      <vt:lpstr>Agent-based models</vt:lpstr>
      <vt:lpstr>Interim conclusion</vt:lpstr>
      <vt:lpstr>PowerPoint Presentation</vt:lpstr>
      <vt:lpstr>Schelling’s model of segregation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PowerPoint Presentation</vt:lpstr>
      <vt:lpstr>This will take a long time</vt:lpstr>
      <vt:lpstr>Speeding up the ABM</vt:lpstr>
      <vt:lpstr>Two options</vt:lpstr>
      <vt:lpstr>Two options</vt:lpstr>
      <vt:lpstr>PowerPoint Presentation</vt:lpstr>
      <vt:lpstr>Speeding up slow code</vt:lpstr>
      <vt:lpstr>Speeding up slow code</vt:lpstr>
      <vt:lpstr>PowerPoint Presentation</vt:lpstr>
      <vt:lpstr>PowerPoint Presentation</vt:lpstr>
      <vt:lpstr>PowerPoint Presentation</vt:lpstr>
      <vt:lpstr>Parallel programming</vt:lpstr>
      <vt:lpstr>Parallel programming</vt:lpstr>
      <vt:lpstr>PowerPoint Presentation</vt:lpstr>
      <vt:lpstr>PowerPoint Presentation</vt:lpstr>
      <vt:lpstr>Interim conclusion</vt:lpstr>
      <vt:lpstr>Hands-on session 1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64</cp:revision>
  <dcterms:created xsi:type="dcterms:W3CDTF">2020-09-17T14:27:00Z</dcterms:created>
  <dcterms:modified xsi:type="dcterms:W3CDTF">2024-09-26T13:44:32Z</dcterms:modified>
</cp:coreProperties>
</file>